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34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89" d="100"/>
          <a:sy n="89" d="100"/>
        </p:scale>
        <p:origin x="114" y="4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F83D7E-8E91-4D54-87AA-42E7A5BBD3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C91E7BF-79DB-4C47-A61E-BCAA300396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C0A5864-2ACD-417A-AAAA-91030E7C3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DC679-8FE0-4F60-A4CA-524FEAEB6117}" type="datetimeFigureOut">
              <a:rPr lang="de-DE" smtClean="0"/>
              <a:t>16.02.2023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EE51CBF-7693-4113-BA4A-A549A9546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669B8EF-9D5D-4AAF-821D-93CDC6C52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F3E7E-F776-452C-A6F2-921F66DBD96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1171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F1107E-75A0-45B2-BC1F-3979E15D4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2AC995B-6D1A-4D89-A729-88B051D03D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EFF859F-EDCE-4DC0-8860-AB53BAAAF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DC679-8FE0-4F60-A4CA-524FEAEB6117}" type="datetimeFigureOut">
              <a:rPr lang="de-DE" smtClean="0"/>
              <a:t>16.02.2023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075AB0B-3E71-4646-86D5-734ED67AA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480CBA9-4EDB-4A78-8153-C02737FC3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F3E7E-F776-452C-A6F2-921F66DBD96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8403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63B87848-407B-4286-949D-F55BD8B5FA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8E17D7F-9878-44A9-9439-8F54D4B067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87F5B4B-4E26-479E-A7C3-29242370D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DC679-8FE0-4F60-A4CA-524FEAEB6117}" type="datetimeFigureOut">
              <a:rPr lang="de-DE" smtClean="0"/>
              <a:t>16.02.2023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3BDE95A-AE69-425A-9AB0-A07F119EF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CB7889-34DA-41D2-9EE7-CFD47ABAD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F3E7E-F776-452C-A6F2-921F66DBD96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2719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409D56-E5DE-4771-9348-8B7941E25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A44753A-CE0C-40A9-B19E-080AD95D67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1FECEFC-48D3-4CC2-8CA7-A2C563FA6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DC679-8FE0-4F60-A4CA-524FEAEB6117}" type="datetimeFigureOut">
              <a:rPr lang="de-DE" smtClean="0"/>
              <a:t>16.02.2023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3AF91BE-071E-4030-9774-2790AA5BF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4D7D991-E1A2-4BB8-A438-F231C8CC7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F3E7E-F776-452C-A6F2-921F66DBD96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0980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B42018-F3F4-4F07-AF56-81B4CE8A9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09D25B9-A245-4402-A143-B2B8F1173E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26BF6C3-C3EB-49F2-9C2C-94BBCF1C0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DC679-8FE0-4F60-A4CA-524FEAEB6117}" type="datetimeFigureOut">
              <a:rPr lang="de-DE" smtClean="0"/>
              <a:t>16.02.2023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626E850-965E-4B63-887D-F4159830A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DA57797-2542-47EE-AD61-E8301FC66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F3E7E-F776-452C-A6F2-921F66DBD96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6202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00715E-FCD7-4D8B-A7E7-25D8E3A36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46C26AE-A0E6-4BCD-B330-E9D372E025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6480F8A-8AFE-4012-BB88-75D09BEAC7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6A2D9FC-4675-4B54-8F25-A4314490C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DC679-8FE0-4F60-A4CA-524FEAEB6117}" type="datetimeFigureOut">
              <a:rPr lang="de-DE" smtClean="0"/>
              <a:t>16.02.2023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E4FBFC9-D081-4154-880E-F965BA43E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9D3CD32-EBEC-4BB5-8161-DA6B41650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F3E7E-F776-452C-A6F2-921F66DBD96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0551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736B50-A27F-41F6-B9DF-54B3EDBA2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BAF35E0-D2C9-4635-883E-7E2671B0B1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9E49B6D-58F8-4B77-8C8E-1DA7ECBCF8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5788D4E-FAFF-482C-828D-3B886AB2EB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BB7B22B-D284-478B-BC74-FBBAA08EBB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B384A975-E275-4FC6-859E-72598C8BC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DC679-8FE0-4F60-A4CA-524FEAEB6117}" type="datetimeFigureOut">
              <a:rPr lang="de-DE" smtClean="0"/>
              <a:t>16.02.2023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5A28BC08-1E4D-4309-B945-54462FFCE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A370B028-09CD-47AC-92DA-2D1D0BF96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F3E7E-F776-452C-A6F2-921F66DBD96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5857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8488EE-BE9D-497F-A6A7-1D6572548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6969C18-C519-4274-987A-36F168C8F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DC679-8FE0-4F60-A4CA-524FEAEB6117}" type="datetimeFigureOut">
              <a:rPr lang="de-DE" smtClean="0"/>
              <a:t>16.02.2023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A1BD36B-C94B-407E-8200-99C5FE14B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1820781-754C-4947-BD66-3B9EB52D4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F3E7E-F776-452C-A6F2-921F66DBD96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7913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986650A-8935-46C5-B5AA-03FDA35E6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DC679-8FE0-4F60-A4CA-524FEAEB6117}" type="datetimeFigureOut">
              <a:rPr lang="de-DE" smtClean="0"/>
              <a:t>16.02.2023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2DD288F-4F8A-420F-8DC3-F0B8D31C0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3DA5306-8039-4B36-862D-01664276A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F3E7E-F776-452C-A6F2-921F66DBD96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6474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E8FC14-F904-4063-9DA2-8F755DA61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EF38792-2FFA-449B-AAEC-F86CBCF280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8DB01A6-E66E-4EA4-ACD4-9A35CC16EB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A091235-1101-415C-A06A-8C6E67529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DC679-8FE0-4F60-A4CA-524FEAEB6117}" type="datetimeFigureOut">
              <a:rPr lang="de-DE" smtClean="0"/>
              <a:t>16.02.2023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C8EA1F4-8CAA-408A-98B8-C3B71AC94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DCE5C83-FB59-4EFA-B185-79F2A1E71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F3E7E-F776-452C-A6F2-921F66DBD96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8969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EDFB59-C159-44F6-81D1-70D84F3AD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AB2E1BD4-BEF2-49A1-B814-E6334A5C19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BA92337-A325-483F-9C49-62D57AD129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2B588CE-4A2D-4EA6-9604-2F90BB98D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DC679-8FE0-4F60-A4CA-524FEAEB6117}" type="datetimeFigureOut">
              <a:rPr lang="de-DE" smtClean="0"/>
              <a:t>16.02.2023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9F0EB4F-3E83-45C8-82D6-CF7062EAC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C613F64-2CCB-4F4F-B0FF-2E6503826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F3E7E-F776-452C-A6F2-921F66DBD96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7972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C8177588-2489-4C2D-8F47-7120B4DCA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DE3E5A4-B132-43FE-985D-CAB7A52A2C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8C66B9B-0C8B-4A1C-8BC4-CC4DC4CBF5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5DC679-8FE0-4F60-A4CA-524FEAEB6117}" type="datetimeFigureOut">
              <a:rPr lang="de-DE" smtClean="0"/>
              <a:t>16.02.2023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D169E4-67E8-45BF-96D6-604DE032F8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DA4B0B5-8D46-4910-AFEB-4ECC5CA6B8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F3E7E-F776-452C-A6F2-921F66DBD96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0754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Licht enthält.&#10;&#10;Automatisch generierte Beschreibung">
            <a:extLst>
              <a:ext uri="{FF2B5EF4-FFF2-40B4-BE49-F238E27FC236}">
                <a16:creationId xmlns:a16="http://schemas.microsoft.com/office/drawing/2014/main" id="{B5B7B667-FE92-45F8-AD95-C24D360280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33" t="4555" r="44810"/>
          <a:stretch/>
        </p:blipFill>
        <p:spPr>
          <a:xfrm flipH="1">
            <a:off x="160020" y="156210"/>
            <a:ext cx="2298192" cy="654558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2250E018-97DE-4571-8D7F-8AAC93661F5C}"/>
              </a:ext>
            </a:extLst>
          </p:cNvPr>
          <p:cNvSpPr txBox="1"/>
          <p:nvPr/>
        </p:nvSpPr>
        <p:spPr>
          <a:xfrm>
            <a:off x="2560320" y="156210"/>
            <a:ext cx="9471660" cy="6545580"/>
          </a:xfrm>
          <a:prstGeom prst="rect">
            <a:avLst/>
          </a:prstGeom>
          <a:ln w="12700">
            <a:solidFill>
              <a:srgbClr val="01344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0129A0C-FBCF-44A9-8AB8-056481864906}"/>
              </a:ext>
            </a:extLst>
          </p:cNvPr>
          <p:cNvSpPr txBox="1"/>
          <p:nvPr/>
        </p:nvSpPr>
        <p:spPr>
          <a:xfrm>
            <a:off x="3054096" y="801325"/>
            <a:ext cx="84322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4000" b="1" dirty="0">
                <a:solidFill>
                  <a:srgbClr val="01344B"/>
                </a:solidFill>
                <a:latin typeface="Frutiger LT Com 45 Light" panose="020B0303030504020204" pitchFamily="34" charset="0"/>
              </a:rPr>
              <a:t>APPLIED PHOTONICS AWARD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2B6D274-3633-47B7-908E-023BA5614B9F}"/>
              </a:ext>
            </a:extLst>
          </p:cNvPr>
          <p:cNvSpPr txBox="1"/>
          <p:nvPr/>
        </p:nvSpPr>
        <p:spPr>
          <a:xfrm>
            <a:off x="2654808" y="1695055"/>
            <a:ext cx="883158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3500" b="1" dirty="0">
                <a:solidFill>
                  <a:srgbClr val="01344B"/>
                </a:solidFill>
                <a:latin typeface="Frutiger LT Com 45 Light" panose="020B0303030504020204" pitchFamily="34" charset="0"/>
              </a:rPr>
              <a:t>Wer kann </a:t>
            </a:r>
            <a:r>
              <a:rPr lang="de-DE" sz="3300" b="1" dirty="0">
                <a:solidFill>
                  <a:srgbClr val="01344B"/>
                </a:solidFill>
                <a:latin typeface="Frutiger LT Com 45 Light" panose="020B0303030504020204" pitchFamily="34" charset="0"/>
              </a:rPr>
              <a:t>mitmachen</a:t>
            </a:r>
            <a:r>
              <a:rPr lang="de-DE" sz="3500" b="1" dirty="0">
                <a:solidFill>
                  <a:srgbClr val="01344B"/>
                </a:solidFill>
                <a:latin typeface="Frutiger LT Com 45 Light" panose="020B0303030504020204" pitchFamily="34" charset="0"/>
              </a:rPr>
              <a:t>?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4329B254-E426-44A6-9E8D-9E05AAAA6A96}"/>
              </a:ext>
            </a:extLst>
          </p:cNvPr>
          <p:cNvSpPr txBox="1"/>
          <p:nvPr/>
        </p:nvSpPr>
        <p:spPr>
          <a:xfrm>
            <a:off x="2334768" y="2325997"/>
            <a:ext cx="915162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600" dirty="0">
                <a:solidFill>
                  <a:srgbClr val="01344B"/>
                </a:solidFill>
                <a:latin typeface="Frutiger LT Com 45 Light" panose="020B0303030504020204" pitchFamily="34" charset="0"/>
              </a:rPr>
              <a:t>Alle, die ihre </a:t>
            </a:r>
            <a:r>
              <a:rPr lang="de-DE" sz="2600">
                <a:solidFill>
                  <a:srgbClr val="01344B"/>
                </a:solidFill>
                <a:latin typeface="Frutiger LT Com 45 Light" panose="020B0303030504020204" pitchFamily="34" charset="0"/>
              </a:rPr>
              <a:t>Abschlussarbeit 2022 oder 2023 </a:t>
            </a:r>
            <a:r>
              <a:rPr lang="de-DE" sz="2600" dirty="0">
                <a:solidFill>
                  <a:srgbClr val="01344B"/>
                </a:solidFill>
                <a:latin typeface="Frutiger LT Com 45 Light" panose="020B0303030504020204" pitchFamily="34" charset="0"/>
              </a:rPr>
              <a:t>an </a:t>
            </a:r>
          </a:p>
          <a:p>
            <a:pPr algn="r"/>
            <a:r>
              <a:rPr lang="de-DE" sz="2600" dirty="0">
                <a:solidFill>
                  <a:srgbClr val="01344B"/>
                </a:solidFill>
                <a:latin typeface="Frutiger LT Com 45 Light" panose="020B0303030504020204" pitchFamily="34" charset="0"/>
              </a:rPr>
              <a:t>einer deutschen Hochschule abgeschlossen haben und </a:t>
            </a:r>
          </a:p>
          <a:p>
            <a:pPr algn="r"/>
            <a:r>
              <a:rPr lang="de-DE" sz="2600" dirty="0">
                <a:solidFill>
                  <a:srgbClr val="01344B"/>
                </a:solidFill>
                <a:latin typeface="Frutiger LT Com 45 Light" panose="020B0303030504020204" pitchFamily="34" charset="0"/>
              </a:rPr>
              <a:t>deren Thema Relevanz für die Angewandte Photonik besitzt.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74B385DE-FC12-4484-AFED-11495D343417}"/>
              </a:ext>
            </a:extLst>
          </p:cNvPr>
          <p:cNvSpPr txBox="1"/>
          <p:nvPr/>
        </p:nvSpPr>
        <p:spPr>
          <a:xfrm>
            <a:off x="2654808" y="3898700"/>
            <a:ext cx="883158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3300" b="1" dirty="0">
                <a:solidFill>
                  <a:srgbClr val="01344B"/>
                </a:solidFill>
                <a:latin typeface="Frutiger LT Com 45 Light" panose="020B0303030504020204" pitchFamily="34" charset="0"/>
              </a:rPr>
              <a:t>Was gibt es zu gewinnen?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927641AB-2F9E-43A6-A189-09FD571C2BD8}"/>
              </a:ext>
            </a:extLst>
          </p:cNvPr>
          <p:cNvSpPr txBox="1"/>
          <p:nvPr/>
        </p:nvSpPr>
        <p:spPr>
          <a:xfrm>
            <a:off x="2334768" y="4529642"/>
            <a:ext cx="915162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600" dirty="0">
                <a:solidFill>
                  <a:srgbClr val="01344B"/>
                </a:solidFill>
                <a:latin typeface="Frutiger LT Com 45 Light" panose="020B0303030504020204" pitchFamily="34" charset="0"/>
              </a:rPr>
              <a:t>Ein Preisgeld bis zu 3.000 Euro sowie wertvolle Kontakte für deine Karriere in der Optik- und Photonikbranche.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41D62A8B-7A85-4655-9BF0-110C25D7901F}"/>
              </a:ext>
            </a:extLst>
          </p:cNvPr>
          <p:cNvSpPr txBox="1"/>
          <p:nvPr/>
        </p:nvSpPr>
        <p:spPr>
          <a:xfrm>
            <a:off x="-217170" y="798225"/>
            <a:ext cx="30525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>
                <a:solidFill>
                  <a:schemeClr val="bg1"/>
                </a:solidFill>
                <a:latin typeface="Frutiger LT Com 45 Light" panose="020B0303030504020204" pitchFamily="34" charset="0"/>
              </a:rPr>
              <a:t>Bewerbungs-</a:t>
            </a:r>
          </a:p>
          <a:p>
            <a:pPr algn="ctr"/>
            <a:r>
              <a:rPr lang="de-DE" sz="2000" b="1" dirty="0">
                <a:solidFill>
                  <a:schemeClr val="bg1"/>
                </a:solidFill>
                <a:latin typeface="Frutiger LT Com 45 Light" panose="020B0303030504020204" pitchFamily="34" charset="0"/>
              </a:rPr>
              <a:t>zeitraum</a:t>
            </a:r>
          </a:p>
          <a:p>
            <a:pPr algn="ctr"/>
            <a:r>
              <a:rPr lang="de-DE" sz="2000" b="1" dirty="0">
                <a:solidFill>
                  <a:schemeClr val="bg1"/>
                </a:solidFill>
                <a:latin typeface="Frutiger LT Com 45 Light" panose="020B0303030504020204" pitchFamily="34" charset="0"/>
              </a:rPr>
              <a:t>1.4. bis 30.6.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58418C63-607D-43A0-81B7-C17CEDED24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51" y="3385403"/>
            <a:ext cx="1746929" cy="2288477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16D11875-A637-4E16-8A13-7345CD52CA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3942" y="5706997"/>
            <a:ext cx="312122" cy="312122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4BFC8937-FE10-4551-A7D5-B59B31B508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913" y="5717632"/>
            <a:ext cx="312123" cy="312123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A8C3CACC-28DE-4843-92BC-EC850124D2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096" y="5729066"/>
            <a:ext cx="312122" cy="312122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F70C4F40-F6CA-4218-A905-0126F006C8F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11" y="5921314"/>
            <a:ext cx="1553825" cy="422447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C61CB78C-9E4F-44CA-A542-EDDC3806CECE}"/>
              </a:ext>
            </a:extLst>
          </p:cNvPr>
          <p:cNvSpPr txBox="1"/>
          <p:nvPr/>
        </p:nvSpPr>
        <p:spPr>
          <a:xfrm>
            <a:off x="3366218" y="5748898"/>
            <a:ext cx="28698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01344B"/>
                </a:solidFill>
                <a:latin typeface="Frutiger LT Com 45 Light" panose="020B0303030504020204" pitchFamily="34" charset="0"/>
              </a:rPr>
              <a:t>www.applied-photonics-award.de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346586D0-F4A0-461F-9BEA-981204AECBCE}"/>
              </a:ext>
            </a:extLst>
          </p:cNvPr>
          <p:cNvSpPr txBox="1"/>
          <p:nvPr/>
        </p:nvSpPr>
        <p:spPr>
          <a:xfrm>
            <a:off x="6601764" y="5725860"/>
            <a:ext cx="221381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dirty="0">
                <a:solidFill>
                  <a:srgbClr val="01344B"/>
                </a:solidFill>
                <a:latin typeface="Frutiger LT Com 45 Light" panose="020B0303030504020204" pitchFamily="34" charset="0"/>
              </a:rPr>
              <a:t>@</a:t>
            </a:r>
            <a:r>
              <a:rPr lang="de-DE" sz="1400" dirty="0">
                <a:solidFill>
                  <a:srgbClr val="01344B"/>
                </a:solidFill>
                <a:latin typeface="Frutiger LT Com 45 Light" panose="020B0303030504020204" pitchFamily="34" charset="0"/>
              </a:rPr>
              <a:t>AppliedPhotonicsAward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9128DC47-F48A-4A64-B850-2179A1F4181B}"/>
              </a:ext>
            </a:extLst>
          </p:cNvPr>
          <p:cNvSpPr txBox="1"/>
          <p:nvPr/>
        </p:nvSpPr>
        <p:spPr>
          <a:xfrm>
            <a:off x="9286064" y="5709169"/>
            <a:ext cx="26473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01344B"/>
                </a:solidFill>
                <a:latin typeface="Frutiger LT Com 45 Light" panose="020B0303030504020204" pitchFamily="34" charset="0"/>
              </a:rPr>
              <a:t>@applied.photonics.award</a:t>
            </a:r>
          </a:p>
        </p:txBody>
      </p:sp>
    </p:spTree>
    <p:extLst>
      <p:ext uri="{BB962C8B-B14F-4D97-AF65-F5344CB8AC3E}">
        <p14:creationId xmlns:p14="http://schemas.microsoft.com/office/powerpoint/2010/main" val="39561932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</Words>
  <Application>Microsoft Office PowerPoint</Application>
  <PresentationFormat>Breitbild</PresentationFormat>
  <Paragraphs>13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Frutiger LT Com 45 Light</vt:lpstr>
      <vt:lpstr>Office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Bock, Lisa</dc:creator>
  <cp:lastModifiedBy>Räcke, Gesa</cp:lastModifiedBy>
  <cp:revision>18</cp:revision>
  <dcterms:created xsi:type="dcterms:W3CDTF">2021-03-16T11:23:39Z</dcterms:created>
  <dcterms:modified xsi:type="dcterms:W3CDTF">2023-02-16T12:22:02Z</dcterms:modified>
</cp:coreProperties>
</file>